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384A6-BF4A-4668-8F4C-5A33C9B56620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A2FFB-A1B1-4908-8A8F-673B575FC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6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EEBCE-2D74-4F5D-B75A-E7B71108A07B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2920F-E795-4F1F-A79E-BD3B53C428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920F-E795-4F1F-A79E-BD3B53C428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5C7AE7-F814-4D19-B8BB-AFAEC11F2FA5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1800E4-C923-44D5-837F-9A609637A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Retention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can all help</a:t>
            </a:r>
          </a:p>
          <a:p>
            <a:r>
              <a:rPr lang="en-US" sz="1600" dirty="0" smtClean="0"/>
              <a:t>Janice Cardy</a:t>
            </a:r>
          </a:p>
          <a:p>
            <a:r>
              <a:rPr lang="en-US" sz="1300" dirty="0" smtClean="0"/>
              <a:t> jcardy@conestogac.on.ca</a:t>
            </a:r>
          </a:p>
          <a:p>
            <a:r>
              <a:rPr lang="en-US" sz="1300" dirty="0" smtClean="0"/>
              <a:t>E3, 2011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Clear, consistent, high</a:t>
            </a:r>
          </a:p>
          <a:p>
            <a:pPr lvl="1"/>
            <a:r>
              <a:rPr lang="en-US" dirty="0" smtClean="0"/>
              <a:t>Accurate information, obvious pathways</a:t>
            </a:r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Academic, social, language and financial</a:t>
            </a:r>
          </a:p>
          <a:p>
            <a:pPr lvl="1"/>
            <a:r>
              <a:rPr lang="en-US" dirty="0" smtClean="0"/>
              <a:t>If its good, mandate it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(UPEI academic probation)</a:t>
            </a:r>
          </a:p>
          <a:p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Early and often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(Day 11/Day 28)</a:t>
            </a:r>
          </a:p>
          <a:p>
            <a:r>
              <a:rPr lang="en-US" dirty="0" smtClean="0"/>
              <a:t>Involvement</a:t>
            </a:r>
          </a:p>
          <a:p>
            <a:pPr lvl="1"/>
            <a:r>
              <a:rPr lang="en-US" dirty="0" smtClean="0"/>
              <a:t>Contact with students, faculty and staff</a:t>
            </a:r>
          </a:p>
          <a:p>
            <a:pPr lvl="1"/>
            <a:r>
              <a:rPr lang="en-US" dirty="0" smtClean="0"/>
              <a:t>CSL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(SIFE project at CONA)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Promoting Student Success:  Lessons Learned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20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Discussion, questions, comments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20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8439150" cy="56261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21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National Teaching and Learning Conference</a:t>
            </a:r>
            <a:br>
              <a:rPr lang="en-US" sz="2800" dirty="0" smtClean="0"/>
            </a:br>
            <a:r>
              <a:rPr lang="en-US" sz="2800" dirty="0" smtClean="0"/>
              <a:t>Memorial University, St. John’s, </a:t>
            </a:r>
            <a:r>
              <a:rPr lang="en-US" sz="2800" dirty="0" err="1" smtClean="0"/>
              <a:t>Nfld</a:t>
            </a:r>
            <a:r>
              <a:rPr lang="en-US" sz="2800" dirty="0" smtClean="0"/>
              <a:t>, May 2011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charset="-128"/>
              </a:rPr>
              <a:t>Students will get more involved in learning, spend more time learning, and in turn learn more when they are placed in educational settings that hold clear and high </a:t>
            </a:r>
            <a:r>
              <a:rPr lang="en-US" sz="2800" b="1" u="sng" dirty="0" smtClean="0">
                <a:ea typeface="ＭＳ Ｐゴシック" charset="-128"/>
              </a:rPr>
              <a:t>expectations</a:t>
            </a:r>
            <a:r>
              <a:rPr lang="en-US" sz="2800" dirty="0" smtClean="0">
                <a:ea typeface="ＭＳ Ｐゴシック" charset="-128"/>
              </a:rPr>
              <a:t> for their learning, provide </a:t>
            </a:r>
            <a:r>
              <a:rPr lang="en-US" sz="2800" b="1" u="sng" dirty="0" smtClean="0">
                <a:ea typeface="ＭＳ Ｐゴシック" charset="-128"/>
              </a:rPr>
              <a:t>support</a:t>
            </a:r>
            <a:r>
              <a:rPr lang="en-US" sz="2800" dirty="0" smtClean="0">
                <a:ea typeface="ＭＳ Ｐゴシック" charset="-128"/>
              </a:rPr>
              <a:t> for and frequent </a:t>
            </a:r>
            <a:r>
              <a:rPr lang="en-US" sz="2800" b="1" u="sng" dirty="0" smtClean="0">
                <a:ea typeface="ＭＳ Ｐゴシック" charset="-128"/>
              </a:rPr>
              <a:t>feedback</a:t>
            </a:r>
            <a:r>
              <a:rPr lang="en-US" sz="2800" dirty="0" smtClean="0">
                <a:ea typeface="ＭＳ Ｐゴシック" charset="-128"/>
              </a:rPr>
              <a:t> about their learning, and require them to actively </a:t>
            </a:r>
            <a:r>
              <a:rPr lang="en-US" sz="2800" b="1" u="sng" dirty="0" smtClean="0">
                <a:ea typeface="ＭＳ Ｐゴシック" charset="-128"/>
              </a:rPr>
              <a:t>share the experience </a:t>
            </a:r>
            <a:r>
              <a:rPr lang="en-US" sz="2800" dirty="0" smtClean="0">
                <a:ea typeface="ＭＳ Ｐゴシック" charset="-128"/>
              </a:rPr>
              <a:t>of learning with others.</a:t>
            </a:r>
            <a:r>
              <a:rPr lang="en-US" sz="4000" dirty="0" smtClean="0">
                <a:ea typeface="ＭＳ Ｐゴシック" charset="-128"/>
              </a:rPr>
              <a:t>     </a:t>
            </a:r>
          </a:p>
          <a:p>
            <a:pPr algn="r"/>
            <a:r>
              <a:rPr lang="en-US" sz="1400" dirty="0" smtClean="0"/>
              <a:t>Dr. Vince Tinto, </a:t>
            </a:r>
            <a:r>
              <a:rPr lang="en-US" sz="1400" dirty="0" smtClean="0">
                <a:ea typeface="ＭＳ Ｐゴシック" charset="-128"/>
              </a:rPr>
              <a:t>Student Success Does Not Arise by Chance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Promoting Student Success:  Lessons learned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8111119" cy="610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52600" y="-106362"/>
            <a:ext cx="12428707" cy="69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“A teacher who is attempting to teach without inspiring the pupil with a desire to learn is hammering on cold iron.”  </a:t>
            </a:r>
          </a:p>
          <a:p>
            <a:pPr algn="r"/>
            <a:r>
              <a:rPr lang="en-US" sz="1600" dirty="0" smtClean="0"/>
              <a:t>Horace Mann (American Educator, 1796-1859)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“Enthusiasm is the mother of effort, and without it nothing great was ever achieved.”</a:t>
            </a:r>
          </a:p>
          <a:p>
            <a:pPr algn="r"/>
            <a:r>
              <a:rPr lang="en-US" sz="1600" dirty="0" smtClean="0"/>
              <a:t>Ralph Waldo Emerson (1803-1882)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Pedagogical Pyromania</a:t>
            </a:r>
            <a:br>
              <a:rPr lang="en-US" dirty="0" smtClean="0"/>
            </a:br>
            <a:r>
              <a:rPr lang="en-US" sz="1800" dirty="0" smtClean="0"/>
              <a:t>Lighting a fire – our own, our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Student panel:</a:t>
            </a:r>
          </a:p>
          <a:p>
            <a:r>
              <a:rPr lang="en-US" dirty="0" smtClean="0"/>
              <a:t>Introducing ourselves to students</a:t>
            </a:r>
          </a:p>
          <a:p>
            <a:r>
              <a:rPr lang="en-US" dirty="0" smtClean="0"/>
              <a:t>Learning students’ names</a:t>
            </a:r>
          </a:p>
          <a:p>
            <a:r>
              <a:rPr lang="en-US" dirty="0" smtClean="0"/>
              <a:t>Being accessible</a:t>
            </a:r>
          </a:p>
          <a:p>
            <a:r>
              <a:rPr lang="en-US" dirty="0" smtClean="0"/>
              <a:t>Personal attention if </a:t>
            </a:r>
          </a:p>
          <a:p>
            <a:pPr>
              <a:buNone/>
            </a:pPr>
            <a:r>
              <a:rPr lang="en-US" dirty="0" smtClean="0"/>
              <a:t>	doing poorly</a:t>
            </a:r>
          </a:p>
          <a:p>
            <a:r>
              <a:rPr lang="en-US" dirty="0" smtClean="0"/>
              <a:t>Excitement for the </a:t>
            </a:r>
          </a:p>
          <a:p>
            <a:pPr>
              <a:buNone/>
            </a:pPr>
            <a:r>
              <a:rPr lang="en-US" dirty="0" smtClean="0"/>
              <a:t>	subject matter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How do we engage students in the classroom?</a:t>
            </a:r>
            <a:br>
              <a:rPr lang="en-US" sz="3000" dirty="0" smtClean="0"/>
            </a:br>
            <a:r>
              <a:rPr lang="en-US" sz="2400" dirty="0" smtClean="0"/>
              <a:t>Creating interest / demonstrating enthusiasm</a:t>
            </a:r>
            <a:endParaRPr lang="en-US" sz="2400" dirty="0"/>
          </a:p>
        </p:txBody>
      </p:sp>
      <p:pic>
        <p:nvPicPr>
          <p:cNvPr id="4" name="Picture 3" descr="Sticky No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124200"/>
            <a:ext cx="3521015" cy="334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Research study </a:t>
            </a:r>
            <a:r>
              <a:rPr lang="en-US" sz="1800" dirty="0" smtClean="0"/>
              <a:t>(Harry Murray, University of Western Ontario)</a:t>
            </a:r>
          </a:p>
          <a:p>
            <a:r>
              <a:rPr lang="en-US" dirty="0" smtClean="0"/>
              <a:t>Teaching </a:t>
            </a:r>
            <a:r>
              <a:rPr lang="en-US" dirty="0" err="1" smtClean="0"/>
              <a:t>behaviours</a:t>
            </a:r>
            <a:r>
              <a:rPr lang="en-US" dirty="0" smtClean="0"/>
              <a:t> with largest impact:</a:t>
            </a:r>
          </a:p>
          <a:p>
            <a:pPr lvl="1"/>
            <a:r>
              <a:rPr lang="en-US" dirty="0" smtClean="0"/>
              <a:t>Speaks expressively or emphatically</a:t>
            </a:r>
          </a:p>
          <a:p>
            <a:pPr lvl="1"/>
            <a:r>
              <a:rPr lang="en-US" dirty="0" smtClean="0"/>
              <a:t>Shows strong interest in subject</a:t>
            </a:r>
          </a:p>
          <a:p>
            <a:pPr lvl="1"/>
            <a:r>
              <a:rPr lang="en-US" dirty="0" smtClean="0"/>
              <a:t>Moves about while lecturing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humour</a:t>
            </a:r>
            <a:endParaRPr lang="en-US" dirty="0" smtClean="0"/>
          </a:p>
          <a:p>
            <a:pPr lvl="1"/>
            <a:r>
              <a:rPr lang="en-US" dirty="0" smtClean="0"/>
              <a:t>Shows facial expressions</a:t>
            </a:r>
          </a:p>
          <a:p>
            <a:pPr lvl="0">
              <a:buClr>
                <a:srgbClr val="94B6D2"/>
              </a:buClr>
            </a:pPr>
            <a:r>
              <a:rPr lang="en-US" dirty="0" smtClean="0">
                <a:solidFill>
                  <a:prstClr val="black"/>
                </a:solidFill>
              </a:rPr>
              <a:t>Factor analysis yielded nine factors:</a:t>
            </a:r>
          </a:p>
          <a:p>
            <a:pPr lvl="1">
              <a:buClr>
                <a:srgbClr val="94B6D2"/>
              </a:buClr>
            </a:pPr>
            <a:r>
              <a:rPr lang="en-US" dirty="0" smtClean="0">
                <a:solidFill>
                  <a:prstClr val="black"/>
                </a:solidFill>
              </a:rPr>
              <a:t>Clarity, enthusiasm, interaction, task orientation, rapport, organization, use of media, pacing, speech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How do we engage students in the classroom?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700" dirty="0" smtClean="0"/>
              <a:t>Creating interest / demonstrating enthusiasm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638</TotalTime>
  <Words>322</Words>
  <Application>Microsoft Office PowerPoint</Application>
  <PresentationFormat>On-screen Show (4:3)</PresentationFormat>
  <Paragraphs>61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Student Retention</vt:lpstr>
      <vt:lpstr>National Teaching and Learning Conference Memorial University, St. John’s, Nfld, May 2011</vt:lpstr>
      <vt:lpstr>Promoting Student Success:  Lessons learned</vt:lpstr>
      <vt:lpstr>PowerPoint Presentation</vt:lpstr>
      <vt:lpstr>PowerPoint Presentation</vt:lpstr>
      <vt:lpstr>PowerPoint Presentation</vt:lpstr>
      <vt:lpstr>Pedagogical Pyromania Lighting a fire – our own, our students</vt:lpstr>
      <vt:lpstr>How do we engage students in the classroom? Creating interest / demonstrating enthusiasm</vt:lpstr>
      <vt:lpstr>How do we engage students in the classroom? Creating interest / demonstrating enthusiasm</vt:lpstr>
      <vt:lpstr>Promoting Student Success:  Lessons Learned</vt:lpstr>
      <vt:lpstr>Discussion, questions, comments</vt:lpstr>
      <vt:lpstr>PowerPoint Presentation</vt:lpstr>
    </vt:vector>
  </TitlesOfParts>
  <Company>Conestoga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Retention</dc:title>
  <dc:creator>%nwusername%</dc:creator>
  <cp:lastModifiedBy>janice</cp:lastModifiedBy>
  <cp:revision>31</cp:revision>
  <cp:lastPrinted>2013-08-01T13:25:55Z</cp:lastPrinted>
  <dcterms:created xsi:type="dcterms:W3CDTF">2011-06-17T17:14:17Z</dcterms:created>
  <dcterms:modified xsi:type="dcterms:W3CDTF">2013-08-01T13:34:06Z</dcterms:modified>
</cp:coreProperties>
</file>